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2400" cy="10058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7630"/>
    <a:srgbClr val="72B4A3"/>
    <a:srgbClr val="E1E7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74" autoAdjust="0"/>
  </p:normalViewPr>
  <p:slideViewPr>
    <p:cSldViewPr snapToGrid="0" snapToObjects="1">
      <p:cViewPr varScale="1">
        <p:scale>
          <a:sx n="73" d="100"/>
          <a:sy n="73" d="100"/>
        </p:scale>
        <p:origin x="3012"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4.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8/29/2017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8/29/2017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dirty="0"/>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8/29/2017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6"/>
            <a:ext cx="6995160" cy="1609344"/>
          </a:xfrm>
          <a:prstGeom prst="rect">
            <a:avLst/>
          </a:prstGeom>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8/29/2017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8/29/2017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older 3"/>
          <p:cNvSpPr>
            <a:spLocks noGrp="1"/>
          </p:cNvSpPr>
          <p:nvPr>
            <p:ph type="body" idx="1"/>
          </p:nvPr>
        </p:nvSpPr>
        <p:spPr>
          <a:xfrm>
            <a:off x="388620" y="2313432"/>
            <a:ext cx="6995160"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8/29/2017</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vtrans.vermont.gov/planning/research" TargetMode="External"/><Relationship Id="rId2" Type="http://schemas.openxmlformats.org/officeDocument/2006/relationships/hyperlink" Target="http://vtrans.vermont.gov/planning/research/2017symposium" TargetMode="External"/><Relationship Id="rId1" Type="http://schemas.openxmlformats.org/officeDocument/2006/relationships/slideLayout" Target="../slideLayouts/slideLayout5.xml"/><Relationship Id="rId5" Type="http://schemas.openxmlformats.org/officeDocument/2006/relationships/image" Target="../media/image1.png"/><Relationship Id="rId4" Type="http://schemas.openxmlformats.org/officeDocument/2006/relationships/hyperlink" Target="http://http/vtrans.vermont.gov/boards-councils/sti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object 29"/>
          <p:cNvGraphicFramePr>
            <a:graphicFrameLocks noGrp="1"/>
          </p:cNvGraphicFramePr>
          <p:nvPr>
            <p:extLst>
              <p:ext uri="{D42A27DB-BD31-4B8C-83A1-F6EECF244321}">
                <p14:modId xmlns:p14="http://schemas.microsoft.com/office/powerpoint/2010/main" val="2841786326"/>
              </p:ext>
            </p:extLst>
          </p:nvPr>
        </p:nvGraphicFramePr>
        <p:xfrm>
          <a:off x="393538" y="420078"/>
          <a:ext cx="6872287" cy="9541115"/>
        </p:xfrm>
        <a:graphic>
          <a:graphicData uri="http://schemas.openxmlformats.org/drawingml/2006/table">
            <a:tbl>
              <a:tblPr firstRow="1" bandRow="1">
                <a:tableStyleId>{2D5ABB26-0587-4C30-8999-92F81FD0307C}</a:tableStyleId>
              </a:tblPr>
              <a:tblGrid>
                <a:gridCol w="1872584">
                  <a:extLst>
                    <a:ext uri="{9D8B030D-6E8A-4147-A177-3AD203B41FA5}">
                      <a16:colId xmlns:a16="http://schemas.microsoft.com/office/drawing/2014/main" val="20000"/>
                    </a:ext>
                  </a:extLst>
                </a:gridCol>
                <a:gridCol w="4999703">
                  <a:extLst>
                    <a:ext uri="{9D8B030D-6E8A-4147-A177-3AD203B41FA5}">
                      <a16:colId xmlns:a16="http://schemas.microsoft.com/office/drawing/2014/main" val="20001"/>
                    </a:ext>
                  </a:extLst>
                </a:gridCol>
              </a:tblGrid>
              <a:tr h="495300">
                <a:tc rowSpan="2">
                  <a:txBody>
                    <a:bodyPr/>
                    <a:lstStyle/>
                    <a:p>
                      <a:pPr marL="201930" algn="ctr">
                        <a:lnSpc>
                          <a:spcPct val="100000"/>
                        </a:lnSpc>
                        <a:spcBef>
                          <a:spcPts val="844"/>
                        </a:spcBef>
                      </a:pPr>
                      <a:endParaRPr sz="1350" dirty="0">
                        <a:latin typeface="Times New Roman"/>
                        <a:cs typeface="Times New Roman"/>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chemeClr val="tx2">
                        <a:lumMod val="40000"/>
                        <a:lumOff val="60000"/>
                        <a:alpha val="25000"/>
                      </a:schemeClr>
                    </a:solidFill>
                  </a:tcPr>
                </a:tc>
                <a:tc>
                  <a:txBody>
                    <a:bodyPr/>
                    <a:lstStyle/>
                    <a:p>
                      <a:pPr marL="302895">
                        <a:lnSpc>
                          <a:spcPct val="100000"/>
                        </a:lnSpc>
                        <a:spcBef>
                          <a:spcPts val="75"/>
                        </a:spcBef>
                      </a:pPr>
                      <a:r>
                        <a:rPr sz="3000" b="1" spc="114"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FACT</a:t>
                      </a:r>
                      <a:r>
                        <a:rPr sz="3000" b="1" spc="-165"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 </a:t>
                      </a:r>
                      <a:r>
                        <a:rPr sz="3000" b="1" spc="165" dirty="0">
                          <a:solidFill>
                            <a:srgbClr val="FFFFFF"/>
                          </a:solidFill>
                          <a:effectLst>
                            <a:outerShdw blurRad="50800" dist="38100" algn="l" rotWithShape="0">
                              <a:prstClr val="black">
                                <a:alpha val="40000"/>
                              </a:prstClr>
                            </a:outerShdw>
                          </a:effectLst>
                          <a:latin typeface="Franklin Gothic Demi" panose="020B0703020102020204" pitchFamily="34" charset="0"/>
                          <a:cs typeface="Calibri"/>
                        </a:rPr>
                        <a:t>SHEET</a:t>
                      </a:r>
                      <a:endParaRPr sz="3000" dirty="0">
                        <a:effectLst>
                          <a:outerShdw blurRad="50800" dist="38100" algn="l" rotWithShape="0">
                            <a:prstClr val="black">
                              <a:alpha val="40000"/>
                            </a:prstClr>
                          </a:outerShdw>
                        </a:effectLst>
                        <a:latin typeface="Franklin Gothic Demi" panose="020B0703020102020204" pitchFamily="34" charset="0"/>
                        <a:cs typeface="Calibri"/>
                      </a:endParaRPr>
                    </a:p>
                  </a:txBody>
                  <a:tcPr marL="0" marR="0" marT="0" marB="0">
                    <a:lnL w="12699">
                      <a:solidFill>
                        <a:srgbClr val="395F3A"/>
                      </a:solidFill>
                      <a:prstDash val="solid"/>
                    </a:lnL>
                    <a:solidFill>
                      <a:schemeClr val="tx2">
                        <a:lumMod val="40000"/>
                        <a:lumOff val="60000"/>
                      </a:schemeClr>
                    </a:solidFill>
                  </a:tcPr>
                </a:tc>
                <a:extLst>
                  <a:ext uri="{0D108BD9-81ED-4DB2-BD59-A6C34878D82A}">
                    <a16:rowId xmlns:a16="http://schemas.microsoft.com/office/drawing/2014/main" val="10000"/>
                  </a:ext>
                </a:extLst>
              </a:tr>
              <a:tr h="861059">
                <a:tc vMerge="1">
                  <a:txBody>
                    <a:bodyPr/>
                    <a:lstStyle/>
                    <a:p>
                      <a:endParaRPr/>
                    </a:p>
                  </a:txBody>
                  <a:tcPr marL="0" marR="0" marT="0" marB="0" vert="vert">
                    <a:lnL w="12699">
                      <a:solidFill>
                        <a:srgbClr val="395F3A"/>
                      </a:solidFill>
                      <a:prstDash val="solid"/>
                    </a:lnL>
                    <a:lnR w="12699">
                      <a:solidFill>
                        <a:srgbClr val="395F3A"/>
                      </a:solidFill>
                      <a:prstDash val="solid"/>
                    </a:lnR>
                    <a:lnT w="12699">
                      <a:solidFill>
                        <a:srgbClr val="395F3A"/>
                      </a:solidFill>
                      <a:prstDash val="solid"/>
                    </a:lnT>
                    <a:solidFill>
                      <a:srgbClr val="DDDBEC"/>
                    </a:solidFill>
                  </a:tcPr>
                </a:tc>
                <a:tc>
                  <a:txBody>
                    <a:bodyPr/>
                    <a:lstStyle/>
                    <a:p>
                      <a:pPr marL="196850" marR="186055">
                        <a:lnSpc>
                          <a:spcPts val="1800"/>
                        </a:lnSpc>
                        <a:spcBef>
                          <a:spcPts val="825"/>
                        </a:spcBef>
                      </a:pPr>
                      <a:endParaRPr lang="en-US" sz="1800" b="1" spc="35" dirty="0" smtClean="0">
                        <a:solidFill>
                          <a:srgbClr val="231F20"/>
                        </a:solidFill>
                        <a:latin typeface="Franklin Gothic Medium" panose="020B0603020102020204" pitchFamily="34" charset="0"/>
                        <a:cs typeface="Calibri"/>
                      </a:endParaRPr>
                    </a:p>
                    <a:p>
                      <a:pPr marL="196850" marR="186055">
                        <a:lnSpc>
                          <a:spcPts val="1800"/>
                        </a:lnSpc>
                        <a:spcBef>
                          <a:spcPts val="825"/>
                        </a:spcBef>
                      </a:pPr>
                      <a:r>
                        <a:rPr lang="en-US" sz="1800" b="1" spc="35" baseline="0" dirty="0" smtClean="0">
                          <a:solidFill>
                            <a:srgbClr val="231F20"/>
                          </a:solidFill>
                          <a:latin typeface="Franklin Gothic Medium" panose="020B0603020102020204" pitchFamily="34" charset="0"/>
                          <a:cs typeface="Calibri"/>
                        </a:rPr>
                        <a:t>e-Construction at VTrans</a:t>
                      </a:r>
                      <a:endParaRPr sz="1800" dirty="0">
                        <a:latin typeface="Franklin Gothic Medium" panose="020B0603020102020204" pitchFamily="34" charset="0"/>
                        <a:cs typeface="Calibri"/>
                      </a:endParaRPr>
                    </a:p>
                  </a:txBody>
                  <a:tcPr marL="0" marR="0" marT="0" marB="0">
                    <a:lnL w="12699">
                      <a:solidFill>
                        <a:srgbClr val="395F3A"/>
                      </a:solidFill>
                      <a:prstDash val="solid"/>
                    </a:lnL>
                  </a:tcPr>
                </a:tc>
                <a:extLst>
                  <a:ext uri="{0D108BD9-81ED-4DB2-BD59-A6C34878D82A}">
                    <a16:rowId xmlns:a16="http://schemas.microsoft.com/office/drawing/2014/main" val="10001"/>
                  </a:ext>
                </a:extLst>
              </a:tr>
              <a:tr h="145173">
                <a:tc>
                  <a:txBody>
                    <a:bodyPr/>
                    <a:lstStyle/>
                    <a:p>
                      <a:pPr algn="ctr"/>
                      <a:r>
                        <a:rPr lang="en-US" sz="1800" b="1" baseline="0" dirty="0" smtClean="0">
                          <a:solidFill>
                            <a:schemeClr val="bg1"/>
                          </a:solidFill>
                          <a:effectLst>
                            <a:outerShdw blurRad="50800" dist="38100" dir="2700000" algn="tl" rotWithShape="0">
                              <a:prstClr val="black">
                                <a:alpha val="40000"/>
                              </a:prstClr>
                            </a:outerShdw>
                          </a:effectLst>
                          <a:latin typeface="Calibri"/>
                          <a:cs typeface="Calibri"/>
                        </a:rPr>
                        <a:t>   &amp; </a:t>
                      </a:r>
                      <a:r>
                        <a:rPr lang="en-US" sz="1800" b="1" dirty="0" smtClean="0">
                          <a:solidFill>
                            <a:schemeClr val="bg1"/>
                          </a:solidFill>
                          <a:effectLst>
                            <a:outerShdw blurRad="50800" dist="38100" dir="2700000" algn="tl" rotWithShape="0">
                              <a:prstClr val="black">
                                <a:alpha val="40000"/>
                              </a:prstClr>
                            </a:outerShdw>
                          </a:effectLst>
                          <a:latin typeface="Calibri"/>
                          <a:cs typeface="Calibri"/>
                        </a:rPr>
                        <a:t> STIC Annual  </a:t>
                      </a:r>
                      <a:br>
                        <a:rPr lang="en-US" sz="1800" b="1" dirty="0" smtClean="0">
                          <a:solidFill>
                            <a:schemeClr val="bg1"/>
                          </a:solidFill>
                          <a:effectLst>
                            <a:outerShdw blurRad="50800" dist="38100" dir="2700000" algn="tl" rotWithShape="0">
                              <a:prstClr val="black">
                                <a:alpha val="40000"/>
                              </a:prstClr>
                            </a:outerShdw>
                          </a:effectLst>
                          <a:latin typeface="Calibri"/>
                          <a:cs typeface="Calibri"/>
                        </a:rPr>
                      </a:br>
                      <a:r>
                        <a:rPr lang="en-US" sz="1800" b="1" dirty="0" smtClean="0">
                          <a:solidFill>
                            <a:schemeClr val="bg1"/>
                          </a:solidFill>
                          <a:effectLst>
                            <a:outerShdw blurRad="50800" dist="38100" dir="2700000" algn="tl" rotWithShape="0">
                              <a:prstClr val="black">
                                <a:alpha val="40000"/>
                              </a:prstClr>
                            </a:outerShdw>
                          </a:effectLst>
                          <a:latin typeface="Calibri"/>
                          <a:cs typeface="Calibri"/>
                        </a:rPr>
                        <a:t>Meeting</a:t>
                      </a:r>
                      <a:endParaRPr sz="1800" b="1" dirty="0">
                        <a:solidFill>
                          <a:schemeClr val="bg1"/>
                        </a:solidFill>
                        <a:effectLst>
                          <a:outerShdw blurRad="50800" dist="38100" dir="2700000" algn="tl" rotWithShape="0">
                            <a:prstClr val="black">
                              <a:alpha val="40000"/>
                            </a:prstClr>
                          </a:outerShdw>
                        </a:effectLst>
                        <a:latin typeface="Calibri"/>
                        <a:cs typeface="Calibri"/>
                      </a:endParaRPr>
                    </a:p>
                  </a:txBody>
                  <a:tcPr marL="0" marR="0" marT="0" marB="0">
                    <a:lnL w="12699">
                      <a:solidFill>
                        <a:srgbClr val="395F3A"/>
                      </a:solidFill>
                      <a:prstDash val="solid"/>
                    </a:lnL>
                    <a:lnR w="12699">
                      <a:solidFill>
                        <a:srgbClr val="395F3A"/>
                      </a:solidFill>
                      <a:prstDash val="solid"/>
                    </a:lnR>
                    <a:solidFill>
                      <a:schemeClr val="tx2">
                        <a:lumMod val="40000"/>
                        <a:lumOff val="60000"/>
                      </a:schemeClr>
                    </a:solidFill>
                  </a:tcPr>
                </a:tc>
                <a:tc>
                  <a:txBody>
                    <a:bodyPr/>
                    <a:lstStyle/>
                    <a:p>
                      <a:endParaRPr sz="1800" dirty="0">
                        <a:latin typeface="Calibri"/>
                        <a:cs typeface="Calibri"/>
                      </a:endParaRPr>
                    </a:p>
                  </a:txBody>
                  <a:tcPr marL="0" marR="0" marT="0" marB="0">
                    <a:lnL w="12699">
                      <a:solidFill>
                        <a:srgbClr val="395F3A"/>
                      </a:solidFill>
                      <a:prstDash val="solid"/>
                    </a:lnL>
                    <a:solidFill>
                      <a:schemeClr val="tx2">
                        <a:lumMod val="40000"/>
                        <a:lumOff val="60000"/>
                      </a:schemeClr>
                    </a:solidFill>
                  </a:tcPr>
                </a:tc>
                <a:extLst>
                  <a:ext uri="{0D108BD9-81ED-4DB2-BD59-A6C34878D82A}">
                    <a16:rowId xmlns:a16="http://schemas.microsoft.com/office/drawing/2014/main" val="10002"/>
                  </a:ext>
                </a:extLst>
              </a:tr>
              <a:tr h="7636116">
                <a:tc>
                  <a:txBody>
                    <a:bodyPr/>
                    <a:lstStyle/>
                    <a:p>
                      <a:pPr>
                        <a:lnSpc>
                          <a:spcPct val="100000"/>
                        </a:lnSpc>
                        <a:spcBef>
                          <a:spcPts val="45"/>
                        </a:spcBef>
                      </a:pPr>
                      <a:endParaRPr sz="850" dirty="0">
                        <a:latin typeface="Times New Roman"/>
                        <a:cs typeface="Times New Roman"/>
                      </a:endParaRPr>
                    </a:p>
                    <a:p>
                      <a:pPr marL="152400">
                        <a:lnSpc>
                          <a:spcPct val="100000"/>
                        </a:lnSpc>
                        <a:spcBef>
                          <a:spcPts val="5"/>
                        </a:spcBef>
                      </a:pPr>
                      <a:r>
                        <a:rPr lang="en-US" sz="1000" b="1" spc="30" dirty="0" smtClean="0">
                          <a:solidFill>
                            <a:srgbClr val="231F20"/>
                          </a:solidFill>
                          <a:latin typeface="Franklin Gothic Book" panose="020B0503020102020204" pitchFamily="34" charset="0"/>
                          <a:cs typeface="Calibri"/>
                        </a:rPr>
                        <a:t>STIC</a:t>
                      </a:r>
                      <a:r>
                        <a:rPr lang="en-US" sz="1000" b="1" spc="30" baseline="0" dirty="0" smtClean="0">
                          <a:solidFill>
                            <a:srgbClr val="231F20"/>
                          </a:solidFill>
                          <a:latin typeface="Franklin Gothic Book" panose="020B0503020102020204" pitchFamily="34" charset="0"/>
                          <a:cs typeface="Calibri"/>
                        </a:rPr>
                        <a:t> </a:t>
                      </a:r>
                      <a:r>
                        <a:rPr sz="1000" b="1" spc="35" dirty="0" smtClean="0">
                          <a:solidFill>
                            <a:srgbClr val="231F20"/>
                          </a:solidFill>
                          <a:latin typeface="Franklin Gothic Book" panose="020B0503020102020204" pitchFamily="34" charset="0"/>
                          <a:cs typeface="Calibri"/>
                        </a:rPr>
                        <a:t>PROJECT</a:t>
                      </a:r>
                      <a:r>
                        <a:rPr sz="1000" b="1" spc="-100" dirty="0" smtClean="0">
                          <a:solidFill>
                            <a:srgbClr val="231F20"/>
                          </a:solidFill>
                          <a:latin typeface="Franklin Gothic Book" panose="020B0503020102020204" pitchFamily="34" charset="0"/>
                          <a:cs typeface="Calibri"/>
                        </a:rPr>
                        <a:t> </a:t>
                      </a:r>
                      <a:r>
                        <a:rPr sz="1000" b="1" spc="30" dirty="0">
                          <a:solidFill>
                            <a:srgbClr val="231F20"/>
                          </a:solidFill>
                          <a:latin typeface="Franklin Gothic Book" panose="020B0503020102020204" pitchFamily="34" charset="0"/>
                          <a:cs typeface="Calibri"/>
                        </a:rPr>
                        <a:t>TITLE</a:t>
                      </a:r>
                      <a:endParaRPr sz="1000" dirty="0">
                        <a:latin typeface="Franklin Gothic Book" panose="020B0503020102020204" pitchFamily="34" charset="0"/>
                        <a:cs typeface="Calibri"/>
                      </a:endParaRPr>
                    </a:p>
                    <a:p>
                      <a:pPr marL="151765" marR="153670">
                        <a:lnSpc>
                          <a:spcPct val="104200"/>
                        </a:lnSpc>
                        <a:spcBef>
                          <a:spcPts val="259"/>
                        </a:spcBef>
                      </a:pPr>
                      <a:r>
                        <a:rPr lang="en-US" sz="800" i="1" spc="-15" dirty="0" smtClean="0">
                          <a:solidFill>
                            <a:srgbClr val="231F20"/>
                          </a:solidFill>
                          <a:latin typeface="Palatino Linotype" panose="02040502050505030304" pitchFamily="18" charset="0"/>
                          <a:cs typeface="Calibri"/>
                        </a:rPr>
                        <a:t> e-Construction at VTrans</a:t>
                      </a:r>
                      <a:endParaRPr sz="800" dirty="0">
                        <a:latin typeface="Palatino Linotype" panose="02040502050505030304" pitchFamily="18" charset="0"/>
                        <a:cs typeface="Calibri"/>
                      </a:endParaRPr>
                    </a:p>
                    <a:p>
                      <a:pPr>
                        <a:lnSpc>
                          <a:spcPct val="100000"/>
                        </a:lnSpc>
                        <a:spcBef>
                          <a:spcPts val="10"/>
                        </a:spcBef>
                      </a:pPr>
                      <a:endParaRPr sz="850" dirty="0">
                        <a:latin typeface="Times New Roman"/>
                        <a:cs typeface="Times New Roman"/>
                      </a:endParaRPr>
                    </a:p>
                    <a:p>
                      <a:pPr marL="152400">
                        <a:lnSpc>
                          <a:spcPct val="100000"/>
                        </a:lnSpc>
                      </a:pPr>
                      <a:r>
                        <a:rPr sz="1050" b="1" dirty="0">
                          <a:solidFill>
                            <a:srgbClr val="231F20"/>
                          </a:solidFill>
                          <a:latin typeface="Franklin Gothic Book" panose="020B0503020102020204" pitchFamily="34" charset="0"/>
                          <a:cs typeface="Calibri"/>
                        </a:rPr>
                        <a:t>STUDY</a:t>
                      </a:r>
                      <a:r>
                        <a:rPr sz="1050" b="1" spc="-150" dirty="0">
                          <a:solidFill>
                            <a:srgbClr val="231F20"/>
                          </a:solidFill>
                          <a:latin typeface="Franklin Gothic Book" panose="020B0503020102020204" pitchFamily="34" charset="0"/>
                          <a:cs typeface="Calibri"/>
                        </a:rPr>
                        <a:t> </a:t>
                      </a:r>
                      <a:r>
                        <a:rPr sz="1050" b="1" spc="-10" dirty="0">
                          <a:solidFill>
                            <a:srgbClr val="231F20"/>
                          </a:solidFill>
                          <a:latin typeface="Franklin Gothic Book" panose="020B0503020102020204" pitchFamily="34" charset="0"/>
                          <a:cs typeface="Calibri"/>
                        </a:rPr>
                        <a:t>TIMELINE</a:t>
                      </a:r>
                      <a:endParaRPr sz="1050" dirty="0">
                        <a:latin typeface="Franklin Gothic Book" panose="020B0503020102020204" pitchFamily="34" charset="0"/>
                        <a:cs typeface="Calibri"/>
                      </a:endParaRPr>
                    </a:p>
                    <a:p>
                      <a:pPr marL="152400">
                        <a:lnSpc>
                          <a:spcPct val="100000"/>
                        </a:lnSpc>
                        <a:spcBef>
                          <a:spcPts val="240"/>
                        </a:spcBef>
                      </a:pPr>
                      <a:r>
                        <a:rPr lang="en-US" sz="850" spc="-10" dirty="0" smtClean="0">
                          <a:solidFill>
                            <a:srgbClr val="231F20"/>
                          </a:solidFill>
                          <a:latin typeface="Palatino Linotype" panose="02040502050505030304" pitchFamily="18" charset="0"/>
                          <a:cs typeface="Calibri"/>
                        </a:rPr>
                        <a:t>Sep. 2016 </a:t>
                      </a:r>
                      <a:r>
                        <a:rPr lang="en-US" sz="850" spc="-10" baseline="0" dirty="0" smtClean="0">
                          <a:solidFill>
                            <a:srgbClr val="231F20"/>
                          </a:solidFill>
                          <a:latin typeface="Palatino Linotype" panose="02040502050505030304" pitchFamily="18" charset="0"/>
                          <a:cs typeface="Calibri"/>
                        </a:rPr>
                        <a:t>– Feb. 2019</a:t>
                      </a:r>
                      <a:endParaRPr sz="850" dirty="0">
                        <a:latin typeface="Palatino Linotype" panose="02040502050505030304" pitchFamily="18" charset="0"/>
                        <a:cs typeface="Calibri"/>
                      </a:endParaRPr>
                    </a:p>
                    <a:p>
                      <a:pPr>
                        <a:lnSpc>
                          <a:spcPct val="100000"/>
                        </a:lnSpc>
                        <a:spcBef>
                          <a:spcPts val="50"/>
                        </a:spcBef>
                      </a:pPr>
                      <a:endParaRPr sz="850" dirty="0">
                        <a:latin typeface="Franklin Gothic Book" panose="020B0503020102020204" pitchFamily="34" charset="0"/>
                        <a:cs typeface="Times New Roman"/>
                      </a:endParaRPr>
                    </a:p>
                    <a:p>
                      <a:pPr marL="152400">
                        <a:lnSpc>
                          <a:spcPct val="100000"/>
                        </a:lnSpc>
                      </a:pPr>
                      <a:r>
                        <a:rPr sz="1000" b="1" spc="15" dirty="0" smtClean="0">
                          <a:solidFill>
                            <a:srgbClr val="231F20"/>
                          </a:solidFill>
                          <a:latin typeface="Franklin Gothic Book" panose="020B0503020102020204" pitchFamily="34" charset="0"/>
                          <a:cs typeface="Calibri"/>
                        </a:rPr>
                        <a:t>PRINCIPA</a:t>
                      </a:r>
                      <a:r>
                        <a:rPr lang="en-US" sz="1000" b="1" spc="15" dirty="0" smtClean="0">
                          <a:solidFill>
                            <a:srgbClr val="231F20"/>
                          </a:solidFill>
                          <a:latin typeface="Franklin Gothic Book" panose="020B0503020102020204" pitchFamily="34" charset="0"/>
                          <a:cs typeface="Calibri"/>
                        </a:rPr>
                        <a:t>L</a:t>
                      </a:r>
                      <a:r>
                        <a:rPr lang="en-US" sz="1000" b="1" spc="15" baseline="0" dirty="0" smtClean="0">
                          <a:solidFill>
                            <a:srgbClr val="231F20"/>
                          </a:solidFill>
                          <a:latin typeface="Franklin Gothic Book" panose="020B0503020102020204" pitchFamily="34" charset="0"/>
                          <a:cs typeface="Calibri"/>
                        </a:rPr>
                        <a:t> </a:t>
                      </a:r>
                      <a:r>
                        <a:rPr lang="en-US" sz="1000" b="1" spc="15" dirty="0" smtClean="0">
                          <a:solidFill>
                            <a:srgbClr val="231F20"/>
                          </a:solidFill>
                          <a:latin typeface="Franklin Gothic Book" panose="020B0503020102020204" pitchFamily="34" charset="0"/>
                          <a:cs typeface="Calibri"/>
                        </a:rPr>
                        <a:t>CHAMPION</a:t>
                      </a:r>
                      <a:endParaRPr sz="1000" dirty="0">
                        <a:latin typeface="Franklin Gothic Book" panose="020B0503020102020204" pitchFamily="34" charset="0"/>
                        <a:cs typeface="Calibri"/>
                      </a:endParaRPr>
                    </a:p>
                    <a:p>
                      <a:pPr marL="152400">
                        <a:lnSpc>
                          <a:spcPct val="100000"/>
                        </a:lnSpc>
                        <a:spcBef>
                          <a:spcPts val="300"/>
                        </a:spcBef>
                      </a:pPr>
                      <a:r>
                        <a:rPr lang="en-US" sz="800" spc="-20" dirty="0" smtClean="0">
                          <a:solidFill>
                            <a:srgbClr val="231F20"/>
                          </a:solidFill>
                          <a:latin typeface="Palatino Linotype" panose="02040502050505030304" pitchFamily="18" charset="0"/>
                          <a:cs typeface="Calibri"/>
                        </a:rPr>
                        <a:t>Christopher P. Williams</a:t>
                      </a:r>
                      <a:r>
                        <a:rPr lang="en-US" sz="800" spc="-20" baseline="0" dirty="0" smtClean="0">
                          <a:solidFill>
                            <a:srgbClr val="231F20"/>
                          </a:solidFill>
                          <a:latin typeface="Palatino Linotype" panose="02040502050505030304" pitchFamily="18" charset="0"/>
                          <a:cs typeface="Calibri"/>
                        </a:rPr>
                        <a:t>, P.E.</a:t>
                      </a:r>
                    </a:p>
                    <a:p>
                      <a:pPr marL="152400">
                        <a:lnSpc>
                          <a:spcPct val="100000"/>
                        </a:lnSpc>
                        <a:spcBef>
                          <a:spcPts val="300"/>
                        </a:spcBef>
                      </a:pPr>
                      <a:r>
                        <a:rPr lang="en-US" sz="800" spc="-20" baseline="0" dirty="0" smtClean="0">
                          <a:solidFill>
                            <a:srgbClr val="231F20"/>
                          </a:solidFill>
                          <a:latin typeface="Palatino Linotype" panose="02040502050505030304" pitchFamily="18" charset="0"/>
                          <a:cs typeface="Calibri"/>
                        </a:rPr>
                        <a:t>VTrans</a:t>
                      </a:r>
                    </a:p>
                    <a:p>
                      <a:pPr marL="152400">
                        <a:lnSpc>
                          <a:spcPct val="100000"/>
                        </a:lnSpc>
                        <a:spcBef>
                          <a:spcPts val="300"/>
                        </a:spcBef>
                      </a:pPr>
                      <a:r>
                        <a:rPr lang="en-US" sz="800" spc="-20" baseline="0" dirty="0" smtClean="0">
                          <a:solidFill>
                            <a:srgbClr val="231F20"/>
                          </a:solidFill>
                          <a:latin typeface="Palatino Linotype" panose="02040502050505030304" pitchFamily="18" charset="0"/>
                          <a:cs typeface="Calibri"/>
                        </a:rPr>
                        <a:t>Construction Section</a:t>
                      </a:r>
                      <a:endParaRPr sz="800" dirty="0">
                        <a:latin typeface="Palatino Linotype" panose="02040502050505030304" pitchFamily="18" charset="0"/>
                        <a:cs typeface="Calibri"/>
                      </a:endParaRPr>
                    </a:p>
                    <a:p>
                      <a:pPr>
                        <a:lnSpc>
                          <a:spcPct val="100000"/>
                        </a:lnSpc>
                        <a:spcBef>
                          <a:spcPts val="10"/>
                        </a:spcBef>
                      </a:pPr>
                      <a:endParaRPr sz="850" dirty="0">
                        <a:latin typeface="Times New Roman"/>
                        <a:cs typeface="Times New Roman"/>
                      </a:endParaRPr>
                    </a:p>
                    <a:p>
                      <a:pPr marL="152400">
                        <a:lnSpc>
                          <a:spcPct val="100000"/>
                        </a:lnSpc>
                      </a:pPr>
                      <a:endParaRPr lang="en-US" sz="1050" b="1" spc="-120" dirty="0" smtClean="0">
                        <a:solidFill>
                          <a:srgbClr val="231F20"/>
                        </a:solidFill>
                        <a:latin typeface="Calibri"/>
                        <a:cs typeface="Calibri"/>
                      </a:endParaRPr>
                    </a:p>
                    <a:p>
                      <a:pPr marL="152400">
                        <a:lnSpc>
                          <a:spcPct val="100000"/>
                        </a:lnSpc>
                      </a:pPr>
                      <a:r>
                        <a:rPr lang="en-US" sz="1050" b="1" spc="-120" dirty="0" smtClean="0">
                          <a:solidFill>
                            <a:srgbClr val="231F20"/>
                          </a:solidFill>
                          <a:latin typeface="Franklin Gothic Book" panose="020B0503020102020204" pitchFamily="34" charset="0"/>
                          <a:cs typeface="Calibri"/>
                        </a:rPr>
                        <a:t>VTRANS </a:t>
                      </a:r>
                      <a:r>
                        <a:rPr sz="1050" b="1" spc="-120" dirty="0" smtClean="0">
                          <a:solidFill>
                            <a:srgbClr val="231F20"/>
                          </a:solidFill>
                          <a:latin typeface="Franklin Gothic Book" panose="020B0503020102020204" pitchFamily="34" charset="0"/>
                          <a:cs typeface="Calibri"/>
                        </a:rPr>
                        <a:t> </a:t>
                      </a:r>
                      <a:r>
                        <a:rPr sz="1050" b="1" spc="-10" dirty="0" smtClean="0">
                          <a:solidFill>
                            <a:srgbClr val="231F20"/>
                          </a:solidFill>
                          <a:latin typeface="Franklin Gothic Book" panose="020B0503020102020204" pitchFamily="34" charset="0"/>
                          <a:cs typeface="Calibri"/>
                        </a:rPr>
                        <a:t>CONTACT</a:t>
                      </a:r>
                      <a:r>
                        <a:rPr lang="en-US" sz="1050" b="1" spc="-10" dirty="0" smtClean="0">
                          <a:solidFill>
                            <a:srgbClr val="231F20"/>
                          </a:solidFill>
                          <a:latin typeface="Franklin Gothic Book" panose="020B0503020102020204" pitchFamily="34" charset="0"/>
                          <a:cs typeface="Calibri"/>
                        </a:rPr>
                        <a:t>(S)</a:t>
                      </a: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dirty="0" smtClean="0">
                          <a:solidFill>
                            <a:srgbClr val="231F20"/>
                          </a:solidFill>
                          <a:latin typeface="Palatino Linotype" panose="02040502050505030304" pitchFamily="18" charset="0"/>
                          <a:cs typeface="Calibri"/>
                        </a:rPr>
                        <a:t>Matthew </a:t>
                      </a:r>
                      <a:r>
                        <a:rPr lang="en-US" sz="900" spc="-20" dirty="0" err="1" smtClean="0">
                          <a:solidFill>
                            <a:srgbClr val="231F20"/>
                          </a:solidFill>
                          <a:latin typeface="Palatino Linotype" panose="02040502050505030304" pitchFamily="18" charset="0"/>
                          <a:cs typeface="Calibri"/>
                        </a:rPr>
                        <a:t>Digiovanni</a:t>
                      </a:r>
                      <a:r>
                        <a:rPr lang="en-US" sz="900" spc="-20" dirty="0" smtClean="0">
                          <a:solidFill>
                            <a:srgbClr val="231F20"/>
                          </a:solidFill>
                          <a:latin typeface="Palatino Linotype" panose="02040502050505030304" pitchFamily="18" charset="0"/>
                          <a:cs typeface="Calibri"/>
                        </a:rPr>
                        <a:t>, FHWA</a:t>
                      </a:r>
                    </a:p>
                    <a:p>
                      <a:pPr marL="152400" marR="0" lvl="0" indent="0" defTabSz="914400" eaLnBrk="1" fontAlgn="auto" latinLnBrk="0" hangingPunct="1">
                        <a:lnSpc>
                          <a:spcPct val="100000"/>
                        </a:lnSpc>
                        <a:spcBef>
                          <a:spcPts val="0"/>
                        </a:spcBef>
                        <a:spcAft>
                          <a:spcPts val="0"/>
                        </a:spcAft>
                        <a:buClrTx/>
                        <a:buSzTx/>
                        <a:buFontTx/>
                        <a:buNone/>
                        <a:tabLst/>
                        <a:defRPr/>
                      </a:pPr>
                      <a:r>
                        <a:rPr lang="en-US" sz="900" spc="-20" dirty="0" smtClean="0">
                          <a:solidFill>
                            <a:srgbClr val="231F20"/>
                          </a:solidFill>
                          <a:latin typeface="Palatino Linotype" panose="02040502050505030304" pitchFamily="18" charset="0"/>
                          <a:cs typeface="Calibri"/>
                        </a:rPr>
                        <a:t>Josh Hulett, Resident</a:t>
                      </a:r>
                      <a:r>
                        <a:rPr lang="en-US" sz="900" spc="-20" baseline="0" dirty="0" smtClean="0">
                          <a:solidFill>
                            <a:srgbClr val="231F20"/>
                          </a:solidFill>
                          <a:latin typeface="Palatino Linotype" panose="02040502050505030304" pitchFamily="18" charset="0"/>
                          <a:cs typeface="Calibri"/>
                        </a:rPr>
                        <a:t> Engineer</a:t>
                      </a:r>
                      <a:endParaRPr lang="en-US" sz="900" spc="-20" dirty="0" smtClean="0">
                        <a:solidFill>
                          <a:srgbClr val="231F20"/>
                        </a:solidFill>
                        <a:latin typeface="Palatino Linotype" panose="02040502050505030304" pitchFamily="18" charset="0"/>
                        <a:cs typeface="Calibri"/>
                      </a:endParaRPr>
                    </a:p>
                    <a:p>
                      <a:pPr marL="152400">
                        <a:lnSpc>
                          <a:spcPct val="100000"/>
                        </a:lnSpc>
                      </a:pPr>
                      <a:endParaRPr lang="en-US" sz="850" spc="-35" dirty="0" smtClean="0">
                        <a:solidFill>
                          <a:srgbClr val="231F20"/>
                        </a:solidFill>
                        <a:latin typeface="Calibri"/>
                        <a:ea typeface="+mn-ea"/>
                        <a:cs typeface="Calibri"/>
                      </a:endParaRPr>
                    </a:p>
                    <a:p>
                      <a:pPr>
                        <a:lnSpc>
                          <a:spcPct val="100000"/>
                        </a:lnSpc>
                        <a:spcBef>
                          <a:spcPts val="30"/>
                        </a:spcBef>
                      </a:pPr>
                      <a:endParaRPr sz="1000" dirty="0">
                        <a:latin typeface="Franklin Gothic Book" panose="020B0503020102020204" pitchFamily="34" charset="0"/>
                        <a:cs typeface="Times New Roman"/>
                      </a:endParaRPr>
                    </a:p>
                    <a:p>
                      <a:pPr marL="152400">
                        <a:lnSpc>
                          <a:spcPct val="100000"/>
                        </a:lnSpc>
                      </a:pPr>
                      <a:r>
                        <a:rPr sz="1050" b="1" spc="-30" dirty="0">
                          <a:solidFill>
                            <a:srgbClr val="231F20"/>
                          </a:solidFill>
                          <a:latin typeface="Franklin Gothic Book" panose="020B0503020102020204" pitchFamily="34" charset="0"/>
                          <a:cs typeface="Calibri"/>
                        </a:rPr>
                        <a:t>MORE</a:t>
                      </a:r>
                      <a:r>
                        <a:rPr sz="1050" b="1" spc="-110" dirty="0">
                          <a:solidFill>
                            <a:srgbClr val="231F20"/>
                          </a:solidFill>
                          <a:latin typeface="Franklin Gothic Book" panose="020B0503020102020204" pitchFamily="34" charset="0"/>
                          <a:cs typeface="Calibri"/>
                        </a:rPr>
                        <a:t> </a:t>
                      </a:r>
                      <a:r>
                        <a:rPr sz="1050" b="1" spc="-25" dirty="0">
                          <a:solidFill>
                            <a:srgbClr val="231F20"/>
                          </a:solidFill>
                          <a:latin typeface="Franklin Gothic Book" panose="020B0503020102020204" pitchFamily="34" charset="0"/>
                          <a:cs typeface="Calibri"/>
                        </a:rPr>
                        <a:t>INFORMATION</a:t>
                      </a:r>
                      <a:endParaRPr sz="1050" dirty="0">
                        <a:latin typeface="Franklin Gothic Book" panose="020B0503020102020204" pitchFamily="34" charset="0"/>
                        <a:cs typeface="Calibri"/>
                      </a:endParaRPr>
                    </a:p>
                    <a:p>
                      <a:pPr marL="152400" marR="154940">
                        <a:lnSpc>
                          <a:spcPts val="1000"/>
                        </a:lnSpc>
                        <a:spcBef>
                          <a:spcPts val="290"/>
                        </a:spcBef>
                      </a:pPr>
                      <a:r>
                        <a:rPr lang="en-US" sz="850" i="1" baseline="0" dirty="0" smtClean="0">
                          <a:solidFill>
                            <a:srgbClr val="231F20"/>
                          </a:solidFill>
                          <a:latin typeface="Palatino Linotype" panose="02040502050505030304" pitchFamily="18" charset="0"/>
                          <a:cs typeface="Calibri"/>
                        </a:rPr>
                        <a:t>None.</a:t>
                      </a: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endParaRPr lang="en-US" sz="850" dirty="0" smtClean="0">
                        <a:latin typeface="Times New Roman"/>
                        <a:cs typeface="Times New Roman"/>
                      </a:endParaRPr>
                    </a:p>
                    <a:p>
                      <a:pPr marL="152400" marR="154940">
                        <a:lnSpc>
                          <a:spcPts val="1000"/>
                        </a:lnSpc>
                        <a:spcBef>
                          <a:spcPts val="290"/>
                        </a:spcBef>
                      </a:pPr>
                      <a:r>
                        <a:rPr lang="en-US" sz="850" dirty="0" smtClean="0">
                          <a:latin typeface="Palatino Linotype" panose="02040502050505030304" pitchFamily="18" charset="0"/>
                          <a:cs typeface="Times New Roman"/>
                        </a:rPr>
                        <a:t>This fact sheet</a:t>
                      </a:r>
                      <a:r>
                        <a:rPr lang="en-US" sz="850" baseline="0" dirty="0" smtClean="0">
                          <a:latin typeface="Palatino Linotype" panose="02040502050505030304" pitchFamily="18" charset="0"/>
                          <a:cs typeface="Times New Roman"/>
                        </a:rPr>
                        <a:t> was prepared for the 2017 VTrans Research Symposium &amp; STIC Annual Meeting held </a:t>
                      </a:r>
                      <a:r>
                        <a:rPr lang="en-US" sz="850" b="1" baseline="0" dirty="0" smtClean="0">
                          <a:latin typeface="Palatino Linotype" panose="02040502050505030304" pitchFamily="18" charset="0"/>
                          <a:cs typeface="Times New Roman"/>
                        </a:rPr>
                        <a:t>on September 28, 2017</a:t>
                      </a:r>
                      <a:r>
                        <a:rPr lang="en-US" sz="850" baseline="0" dirty="0" smtClean="0">
                          <a:latin typeface="Palatino Linotype" panose="02040502050505030304" pitchFamily="18" charset="0"/>
                          <a:cs typeface="Times New Roman"/>
                        </a:rPr>
                        <a:t> at National Life in Montpelier, VT.  8:00 am– 12:00 pm.</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Fact sheets can be found for additional projects featured at the 2017 Symposium at </a:t>
                      </a:r>
                      <a:r>
                        <a:rPr lang="en-US" sz="850" baseline="0" dirty="0" smtClean="0">
                          <a:latin typeface="Palatino Linotype" panose="02040502050505030304" pitchFamily="18" charset="0"/>
                          <a:cs typeface="Times New Roman"/>
                          <a:hlinkClick r:id="rId2"/>
                        </a:rPr>
                        <a:t>http://vtrans.vermont.gov/planning/research/2017symposium</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a:lnSpc>
                          <a:spcPts val="1000"/>
                        </a:lnSpc>
                        <a:spcBef>
                          <a:spcPts val="290"/>
                        </a:spcBef>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Research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3"/>
                        </a:rPr>
                        <a:t>http://vtrans.vermont.gov/planning/research</a:t>
                      </a:r>
                      <a:r>
                        <a:rPr lang="en-US" sz="850" baseline="0" dirty="0" smtClean="0">
                          <a:latin typeface="Palatino Linotype" panose="02040502050505030304" pitchFamily="18" charset="0"/>
                          <a:cs typeface="Times New Roman"/>
                        </a:rPr>
                        <a:t> </a:t>
                      </a:r>
                    </a:p>
                    <a:p>
                      <a:pPr marL="152400" marR="154940">
                        <a:lnSpc>
                          <a:spcPts val="1000"/>
                        </a:lnSpc>
                        <a:spcBef>
                          <a:spcPts val="290"/>
                        </a:spcBef>
                      </a:pPr>
                      <a:endParaRPr lang="en-US" sz="850" baseline="0" dirty="0" smtClean="0">
                        <a:latin typeface="Palatino Linotype" panose="02040502050505030304" pitchFamily="18" charset="0"/>
                        <a:cs typeface="Times New Roman"/>
                      </a:endParaRPr>
                    </a:p>
                    <a:p>
                      <a:pPr marL="152400" marR="154940" lvl="0" indent="0" defTabSz="914400" eaLnBrk="1" fontAlgn="auto" latinLnBrk="0" hangingPunct="1">
                        <a:lnSpc>
                          <a:spcPts val="1000"/>
                        </a:lnSpc>
                        <a:spcBef>
                          <a:spcPts val="290"/>
                        </a:spcBef>
                        <a:spcAft>
                          <a:spcPts val="0"/>
                        </a:spcAft>
                        <a:buClrTx/>
                        <a:buSzTx/>
                        <a:buFontTx/>
                        <a:buNone/>
                        <a:tabLst/>
                        <a:defRPr/>
                      </a:pPr>
                      <a:r>
                        <a:rPr lang="en-US" sz="850" baseline="0" dirty="0" smtClean="0">
                          <a:latin typeface="Palatino Linotype" panose="02040502050505030304" pitchFamily="18" charset="0"/>
                          <a:cs typeface="Times New Roman"/>
                        </a:rPr>
                        <a:t>Additional information about the </a:t>
                      </a:r>
                      <a:r>
                        <a:rPr lang="en-US" sz="850" b="1" baseline="0" dirty="0" err="1" smtClean="0">
                          <a:latin typeface="Palatino Linotype" panose="02040502050505030304" pitchFamily="18" charset="0"/>
                          <a:cs typeface="Times New Roman"/>
                        </a:rPr>
                        <a:t>VTrans</a:t>
                      </a:r>
                      <a:r>
                        <a:rPr lang="en-US" sz="850" b="1" baseline="0" dirty="0" smtClean="0">
                          <a:latin typeface="Palatino Linotype" panose="02040502050505030304" pitchFamily="18" charset="0"/>
                          <a:cs typeface="Times New Roman"/>
                        </a:rPr>
                        <a:t> STIC Program </a:t>
                      </a:r>
                      <a:r>
                        <a:rPr lang="en-US" sz="850" baseline="0" dirty="0" smtClean="0">
                          <a:latin typeface="Palatino Linotype" panose="02040502050505030304" pitchFamily="18" charset="0"/>
                          <a:cs typeface="Times New Roman"/>
                        </a:rPr>
                        <a:t>can be found at </a:t>
                      </a:r>
                      <a:r>
                        <a:rPr lang="en-US" sz="850" baseline="0" dirty="0" smtClean="0">
                          <a:latin typeface="Palatino Linotype" panose="02040502050505030304" pitchFamily="18" charset="0"/>
                          <a:cs typeface="Times New Roman"/>
                          <a:hlinkClick r:id="rId4"/>
                        </a:rPr>
                        <a:t>http://vtrans.vermont.gov/boards-councils/stic</a:t>
                      </a:r>
                      <a:r>
                        <a:rPr lang="en-US" sz="850" baseline="0" dirty="0" smtClean="0">
                          <a:latin typeface="Palatino Linotype" panose="02040502050505030304" pitchFamily="18" charset="0"/>
                          <a:cs typeface="Times New Roman"/>
                        </a:rPr>
                        <a:t>  </a:t>
                      </a:r>
                      <a:endParaRPr lang="en-US" sz="850" dirty="0" smtClean="0">
                        <a:latin typeface="Palatino Linotype" panose="02040502050505030304" pitchFamily="18" charset="0"/>
                        <a:cs typeface="Times New Roman"/>
                      </a:endParaRPr>
                    </a:p>
                    <a:p>
                      <a:pPr marL="152400" marR="154940">
                        <a:lnSpc>
                          <a:spcPts val="1000"/>
                        </a:lnSpc>
                        <a:spcBef>
                          <a:spcPts val="290"/>
                        </a:spcBef>
                      </a:pPr>
                      <a:endParaRPr sz="850" dirty="0">
                        <a:latin typeface="Palatino Linotype" panose="02040502050505030304" pitchFamily="18" charset="0"/>
                        <a:cs typeface="Times New Roman"/>
                      </a:endParaRPr>
                    </a:p>
                  </a:txBody>
                  <a:tcPr marL="0" marR="0" marT="0" marB="0">
                    <a:lnL w="12699">
                      <a:solidFill>
                        <a:srgbClr val="395F3A"/>
                      </a:solidFill>
                      <a:prstDash val="solid"/>
                    </a:lnL>
                    <a:lnR w="12699">
                      <a:solidFill>
                        <a:srgbClr val="395F3A"/>
                      </a:solidFill>
                      <a:prstDash val="solid"/>
                    </a:lnR>
                    <a:lnB w="12699">
                      <a:solidFill>
                        <a:srgbClr val="395F3A"/>
                      </a:solidFill>
                      <a:prstDash val="solid"/>
                    </a:lnB>
                    <a:solidFill>
                      <a:schemeClr val="tx2">
                        <a:lumMod val="40000"/>
                        <a:lumOff val="60000"/>
                        <a:alpha val="25000"/>
                      </a:schemeClr>
                    </a:solidFill>
                  </a:tcPr>
                </a:tc>
                <a:tc>
                  <a:txBody>
                    <a:bodyPr/>
                    <a:lstStyle/>
                    <a:p>
                      <a:pPr marL="70485" marR="1379855" algn="l">
                        <a:lnSpc>
                          <a:spcPts val="1210"/>
                        </a:lnSpc>
                        <a:spcBef>
                          <a:spcPts val="960"/>
                        </a:spcBef>
                      </a:pPr>
                      <a:endParaRPr lang="en-US" sz="1100" spc="-35" baseline="0" dirty="0" smtClean="0">
                        <a:solidFill>
                          <a:srgbClr val="231F20"/>
                        </a:solidFill>
                        <a:latin typeface="Palatino Linotype" panose="02040502050505030304" pitchFamily="18" charset="0"/>
                        <a:ea typeface="+mn-ea"/>
                        <a:cs typeface="Garamond"/>
                      </a:endParaRPr>
                    </a:p>
                    <a:p>
                      <a:pPr marL="70485" marR="1379855" algn="l">
                        <a:lnSpc>
                          <a:spcPts val="1210"/>
                        </a:lnSpc>
                        <a:spcBef>
                          <a:spcPts val="960"/>
                        </a:spcBef>
                      </a:pPr>
                      <a:r>
                        <a:rPr lang="en-US" sz="1100" spc="-35" baseline="0" dirty="0" smtClean="0">
                          <a:solidFill>
                            <a:srgbClr val="231F20"/>
                          </a:solidFill>
                          <a:latin typeface="Palatino Linotype" panose="02040502050505030304" pitchFamily="18" charset="0"/>
                          <a:ea typeface="+mn-ea"/>
                          <a:cs typeface="Garamond"/>
                        </a:rPr>
                        <a:t>e-Construction is the collection, review, approval, and distribution of highway construction contract documents in a paperless environment. VTrans is exploring various ways to implement the e-Construction initiative within the Construction section.  Some specific areas of interest are:</a:t>
                      </a:r>
                    </a:p>
                    <a:p>
                      <a:pPr marL="70485" marR="1379855" algn="just">
                        <a:lnSpc>
                          <a:spcPts val="1210"/>
                        </a:lnSpc>
                        <a:spcBef>
                          <a:spcPts val="960"/>
                        </a:spcBef>
                      </a:pPr>
                      <a:endParaRPr lang="en-US" sz="1100" b="0" i="0" baseline="0" dirty="0" smtClean="0">
                        <a:solidFill>
                          <a:schemeClr val="tx1"/>
                        </a:solidFill>
                        <a:effectLst/>
                        <a:latin typeface="+mn-lt"/>
                        <a:ea typeface="+mn-ea"/>
                        <a:cs typeface="+mn-cs"/>
                      </a:endParaRPr>
                    </a:p>
                    <a:p>
                      <a:pPr marL="171450" indent="-171450">
                        <a:buFont typeface="Arial" panose="020B0604020202020204" pitchFamily="34" charset="0"/>
                        <a:buChar char="•"/>
                      </a:pPr>
                      <a:r>
                        <a:rPr lang="en-US" sz="1100" b="0" i="0" dirty="0" smtClean="0">
                          <a:solidFill>
                            <a:schemeClr val="tx1"/>
                          </a:solidFill>
                          <a:effectLst/>
                          <a:latin typeface="+mn-lt"/>
                          <a:ea typeface="+mn-ea"/>
                          <a:cs typeface="+mn-cs"/>
                        </a:rPr>
                        <a:t>Electronically capturing construction data</a:t>
                      </a:r>
                    </a:p>
                    <a:p>
                      <a:pPr marL="171450" indent="-171450">
                        <a:buFont typeface="Arial" panose="020B0604020202020204" pitchFamily="34" charset="0"/>
                        <a:buChar char="•"/>
                      </a:pPr>
                      <a:r>
                        <a:rPr lang="en-US" sz="1100" b="0" i="0" dirty="0" smtClean="0">
                          <a:solidFill>
                            <a:schemeClr val="tx1"/>
                          </a:solidFill>
                          <a:effectLst/>
                          <a:latin typeface="+mn-lt"/>
                          <a:ea typeface="+mn-ea"/>
                          <a:cs typeface="+mn-cs"/>
                        </a:rPr>
                        <a:t>Electronic submission of all construction documentation</a:t>
                      </a:r>
                    </a:p>
                    <a:p>
                      <a:pPr marL="171450" indent="-171450">
                        <a:buFont typeface="Arial" panose="020B0604020202020204" pitchFamily="34" charset="0"/>
                        <a:buChar char="•"/>
                      </a:pPr>
                      <a:r>
                        <a:rPr lang="en-US" sz="1100" b="0" i="0" dirty="0" smtClean="0">
                          <a:solidFill>
                            <a:schemeClr val="tx1"/>
                          </a:solidFill>
                          <a:effectLst/>
                          <a:latin typeface="+mn-lt"/>
                          <a:ea typeface="+mn-ea"/>
                          <a:cs typeface="+mn-cs"/>
                        </a:rPr>
                        <a:t>Increased use of mobile devices</a:t>
                      </a:r>
                    </a:p>
                    <a:p>
                      <a:pPr marL="171450" indent="-171450">
                        <a:buFont typeface="Arial" panose="020B0604020202020204" pitchFamily="34" charset="0"/>
                        <a:buChar char="•"/>
                      </a:pPr>
                      <a:r>
                        <a:rPr lang="en-US" sz="1100" b="0" i="0" dirty="0" smtClean="0">
                          <a:solidFill>
                            <a:schemeClr val="tx1"/>
                          </a:solidFill>
                          <a:effectLst/>
                          <a:latin typeface="+mn-lt"/>
                          <a:ea typeface="+mn-ea"/>
                          <a:cs typeface="+mn-cs"/>
                        </a:rPr>
                        <a:t>Increased automation of document review &amp; approval</a:t>
                      </a:r>
                    </a:p>
                    <a:p>
                      <a:pPr marL="171450" indent="-171450">
                        <a:buFont typeface="Arial" panose="020B0604020202020204" pitchFamily="34" charset="0"/>
                        <a:buChar char="•"/>
                      </a:pPr>
                      <a:r>
                        <a:rPr lang="en-US" sz="1100" b="0" i="0" dirty="0" smtClean="0">
                          <a:solidFill>
                            <a:schemeClr val="tx1"/>
                          </a:solidFill>
                          <a:effectLst/>
                          <a:latin typeface="+mn-lt"/>
                          <a:ea typeface="+mn-ea"/>
                          <a:cs typeface="+mn-cs"/>
                        </a:rPr>
                        <a:t>Essential use of electronic signatures by all parties throughout the process</a:t>
                      </a:r>
                    </a:p>
                    <a:p>
                      <a:pPr marL="171450" indent="-171450">
                        <a:buFont typeface="Arial" panose="020B0604020202020204" pitchFamily="34" charset="0"/>
                        <a:buChar char="•"/>
                      </a:pPr>
                      <a:r>
                        <a:rPr lang="en-US" sz="1100" b="0" i="0" dirty="0" smtClean="0">
                          <a:solidFill>
                            <a:schemeClr val="tx1"/>
                          </a:solidFill>
                          <a:effectLst/>
                          <a:latin typeface="+mn-lt"/>
                          <a:ea typeface="+mn-ea"/>
                          <a:cs typeface="+mn-cs"/>
                        </a:rPr>
                        <a:t>Secure document and workflow management accessible to all stakeholders on any device</a:t>
                      </a:r>
                    </a:p>
                    <a:p>
                      <a:pPr marL="70485" marR="1379855" algn="just">
                        <a:lnSpc>
                          <a:spcPts val="1210"/>
                        </a:lnSpc>
                        <a:spcBef>
                          <a:spcPts val="960"/>
                        </a:spcBef>
                      </a:pPr>
                      <a:r>
                        <a:rPr lang="en-US" sz="1100" b="0" i="0" dirty="0" smtClean="0">
                          <a:solidFill>
                            <a:schemeClr val="tx1"/>
                          </a:solidFill>
                          <a:effectLst/>
                          <a:latin typeface="+mn-lt"/>
                          <a:ea typeface="+mn-ea"/>
                          <a:cs typeface="+mn-cs"/>
                        </a:rPr>
                        <a:t>While some of these areas will take some time</a:t>
                      </a:r>
                      <a:r>
                        <a:rPr lang="en-US" sz="1100" b="0" i="0" baseline="0" dirty="0" smtClean="0">
                          <a:solidFill>
                            <a:schemeClr val="tx1"/>
                          </a:solidFill>
                          <a:effectLst/>
                          <a:latin typeface="+mn-lt"/>
                          <a:ea typeface="+mn-ea"/>
                          <a:cs typeface="+mn-cs"/>
                        </a:rPr>
                        <a:t> to fully implement, other areas are already being used and are making our process more efficient. Some benefits of e-Construction are:</a:t>
                      </a:r>
                    </a:p>
                    <a:p>
                      <a:pPr marL="241935" marR="1379855" indent="-171450" algn="just">
                        <a:lnSpc>
                          <a:spcPts val="1210"/>
                        </a:lnSpc>
                        <a:spcBef>
                          <a:spcPts val="960"/>
                        </a:spcBef>
                        <a:buFont typeface="Arial" panose="020B0604020202020204" pitchFamily="34" charset="0"/>
                        <a:buChar char="•"/>
                      </a:pPr>
                      <a:r>
                        <a:rPr lang="en-US" sz="1100" b="0" i="0" baseline="0" dirty="0" smtClean="0">
                          <a:solidFill>
                            <a:schemeClr val="tx1"/>
                          </a:solidFill>
                          <a:effectLst/>
                          <a:latin typeface="+mn-lt"/>
                          <a:ea typeface="+mn-ea"/>
                          <a:cs typeface="+mn-cs"/>
                        </a:rPr>
                        <a:t>Save time and money</a:t>
                      </a:r>
                    </a:p>
                    <a:p>
                      <a:pPr marL="241935" marR="1379855" indent="-171450" algn="just">
                        <a:lnSpc>
                          <a:spcPts val="1210"/>
                        </a:lnSpc>
                        <a:spcBef>
                          <a:spcPts val="960"/>
                        </a:spcBef>
                        <a:buFont typeface="Arial" panose="020B0604020202020204" pitchFamily="34" charset="0"/>
                        <a:buChar char="•"/>
                      </a:pPr>
                      <a:r>
                        <a:rPr lang="en-US" sz="1100" b="0" i="0" baseline="0" dirty="0" smtClean="0">
                          <a:solidFill>
                            <a:schemeClr val="tx1"/>
                          </a:solidFill>
                          <a:effectLst/>
                          <a:latin typeface="+mn-lt"/>
                          <a:ea typeface="+mn-ea"/>
                          <a:cs typeface="+mn-cs"/>
                        </a:rPr>
                        <a:t>Improved communication</a:t>
                      </a:r>
                    </a:p>
                    <a:p>
                      <a:pPr marL="241935" marR="1379855" indent="-171450" algn="just">
                        <a:lnSpc>
                          <a:spcPts val="1210"/>
                        </a:lnSpc>
                        <a:spcBef>
                          <a:spcPts val="960"/>
                        </a:spcBef>
                        <a:buFont typeface="Arial" panose="020B0604020202020204" pitchFamily="34" charset="0"/>
                        <a:buChar char="•"/>
                      </a:pPr>
                      <a:r>
                        <a:rPr lang="en-US" sz="1100" b="0" i="0" baseline="0" dirty="0" smtClean="0">
                          <a:solidFill>
                            <a:schemeClr val="tx1"/>
                          </a:solidFill>
                          <a:effectLst/>
                          <a:latin typeface="+mn-lt"/>
                          <a:ea typeface="+mn-ea"/>
                          <a:cs typeface="+mn-cs"/>
                        </a:rPr>
                        <a:t>A sustainable “green” technology</a:t>
                      </a:r>
                      <a:endParaRPr lang="en-US" sz="1100" b="0" i="0" dirty="0" smtClean="0">
                        <a:solidFill>
                          <a:schemeClr val="tx1"/>
                        </a:solidFill>
                        <a:effectLst/>
                        <a:latin typeface="+mn-lt"/>
                        <a:ea typeface="+mn-ea"/>
                        <a:cs typeface="+mn-cs"/>
                      </a:endParaRPr>
                    </a:p>
                    <a:p>
                      <a:pPr marL="70485" marR="5715" algn="l">
                        <a:lnSpc>
                          <a:spcPts val="1210"/>
                        </a:lnSpc>
                        <a:spcBef>
                          <a:spcPts val="960"/>
                        </a:spcBef>
                      </a:pPr>
                      <a:r>
                        <a:rPr lang="en-US" sz="1100" spc="-35" dirty="0" smtClean="0">
                          <a:solidFill>
                            <a:srgbClr val="231F20"/>
                          </a:solidFill>
                          <a:latin typeface="Palatino Linotype" panose="02040502050505030304" pitchFamily="18" charset="0"/>
                          <a:cs typeface="Garamond"/>
                        </a:rPr>
                        <a:t>In September</a:t>
                      </a:r>
                      <a:r>
                        <a:rPr lang="en-US" sz="1100" spc="-35" baseline="0" dirty="0" smtClean="0">
                          <a:solidFill>
                            <a:srgbClr val="231F20"/>
                          </a:solidFill>
                          <a:latin typeface="Palatino Linotype" panose="02040502050505030304" pitchFamily="18" charset="0"/>
                          <a:cs typeface="Garamond"/>
                        </a:rPr>
                        <a:t> 2016, VTrans began using Doc Express to manage construction submittals.  Doc Express is a web-based software that is designed specifically for managing submittals during the construction phase of a project and provides a paperless contracting service the provides a secure digital filing cabinet.  Workflows can be created to make signing or approving submittals efficient and transparent to all stakeholders.</a:t>
                      </a:r>
                    </a:p>
                    <a:p>
                      <a:pPr marL="70485" marR="5715" lvl="0" indent="0" algn="l" defTabSz="914400" eaLnBrk="1" fontAlgn="auto" latinLnBrk="0" hangingPunct="1">
                        <a:lnSpc>
                          <a:spcPts val="1210"/>
                        </a:lnSpc>
                        <a:spcBef>
                          <a:spcPts val="960"/>
                        </a:spcBef>
                        <a:spcAft>
                          <a:spcPts val="0"/>
                        </a:spcAft>
                        <a:buClrTx/>
                        <a:buSzTx/>
                        <a:buFontTx/>
                        <a:buNone/>
                        <a:tabLst/>
                        <a:defRPr/>
                      </a:pPr>
                      <a:r>
                        <a:rPr lang="en-US" sz="1100" spc="-35" baseline="0" dirty="0" smtClean="0">
                          <a:solidFill>
                            <a:srgbClr val="231F20"/>
                          </a:solidFill>
                          <a:latin typeface="Palatino Linotype" panose="02040502050505030304" pitchFamily="18" charset="0"/>
                          <a:cs typeface="Garamond"/>
                        </a:rPr>
                        <a:t>To date VTrans has over 80 contracts with over 5000 documents in Doc Express with more contracts being added each week.  We are constantly looking to add more workflows to handle different types of documents and envision a time when all, or at least most, of our construction documentation is contained in one location that is accessible to all.</a:t>
                      </a:r>
                    </a:p>
                  </a:txBody>
                  <a:tcPr marL="0" marR="0" marT="0" marB="0">
                    <a:lnL w="12699">
                      <a:solidFill>
                        <a:srgbClr val="395F3A"/>
                      </a:solidFill>
                      <a:prstDash val="solid"/>
                    </a:lnL>
                  </a:tcPr>
                </a:tc>
                <a:extLst>
                  <a:ext uri="{0D108BD9-81ED-4DB2-BD59-A6C34878D82A}">
                    <a16:rowId xmlns:a16="http://schemas.microsoft.com/office/drawing/2014/main" val="10003"/>
                  </a:ext>
                </a:extLst>
              </a:tr>
            </a:tbl>
          </a:graphicData>
        </a:graphic>
      </p:graphicFrame>
      <p:pic>
        <p:nvPicPr>
          <p:cNvPr id="30" name="Picture 29"/>
          <p:cNvPicPr>
            <a:picLocks noChangeAspect="1"/>
          </p:cNvPicPr>
          <p:nvPr/>
        </p:nvPicPr>
        <p:blipFill>
          <a:blip r:embed="rId5"/>
          <a:stretch>
            <a:fillRect/>
          </a:stretch>
        </p:blipFill>
        <p:spPr>
          <a:xfrm>
            <a:off x="433293" y="515302"/>
            <a:ext cx="1759779" cy="435589"/>
          </a:xfrm>
          <a:prstGeom prst="rect">
            <a:avLst/>
          </a:prstGeom>
        </p:spPr>
      </p:pic>
      <p:sp>
        <p:nvSpPr>
          <p:cNvPr id="32" name="TextBox 31"/>
          <p:cNvSpPr txBox="1"/>
          <p:nvPr/>
        </p:nvSpPr>
        <p:spPr>
          <a:xfrm>
            <a:off x="496582" y="1126994"/>
            <a:ext cx="1696490" cy="646331"/>
          </a:xfrm>
          <a:prstGeom prst="rect">
            <a:avLst/>
          </a:prstGeom>
          <a:solidFill>
            <a:schemeClr val="tx2">
              <a:lumMod val="20000"/>
              <a:lumOff val="80000"/>
              <a:alpha val="25000"/>
            </a:schemeClr>
          </a:solidFill>
        </p:spPr>
        <p:txBody>
          <a:bodyPr wrap="none" rtlCol="0">
            <a:spAutoFit/>
          </a:bodyPr>
          <a:lstStyle/>
          <a:p>
            <a:pPr algn="ctr"/>
            <a:r>
              <a:rPr lang="en-US" b="1" dirty="0" smtClean="0">
                <a:latin typeface="Franklin Gothic Medium" panose="020B0603020102020204" pitchFamily="34" charset="0"/>
              </a:rPr>
              <a:t>2017 Research</a:t>
            </a:r>
          </a:p>
          <a:p>
            <a:pPr algn="ctr"/>
            <a:r>
              <a:rPr lang="en-US" b="1" dirty="0" smtClean="0">
                <a:latin typeface="Franklin Gothic Medium" panose="020B0603020102020204" pitchFamily="34" charset="0"/>
              </a:rPr>
              <a:t>Symposium</a:t>
            </a:r>
            <a:endParaRPr lang="en-US" b="1" dirty="0">
              <a:latin typeface="Franklin Gothic Medium" panose="020B06030201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22ec0dd7-095b-41f2-b8b8-a624496b8c6b">E23TXWV46JPD-235135430-17</_dlc_DocId>
    <_dlc_DocIdUrl xmlns="22ec0dd7-095b-41f2-b8b8-a624496b8c6b">
      <Url>https://outside.vermont.gov/agency/VTRANS/external/docs/_layouts/15/DocIdRedir.aspx?ID=E23TXWV46JPD-235135430-17</Url>
      <Description>E23TXWV46JPD-235135430-17</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7618CA193348A64BB00EC4DD700C226C" ma:contentTypeVersion="4" ma:contentTypeDescription="Create a new document." ma:contentTypeScope="" ma:versionID="f06708e5199452a9f7394f94d84a6298">
  <xsd:schema xmlns:xsd="http://www.w3.org/2001/XMLSchema" xmlns:xs="http://www.w3.org/2001/XMLSchema" xmlns:p="http://schemas.microsoft.com/office/2006/metadata/properties" xmlns:ns2="2a208fe3-8287-4a8b-b629-d45392ca0f10" xmlns:ns3="22ec0dd7-095b-41f2-b8b8-a624496b8c6b" targetNamespace="http://schemas.microsoft.com/office/2006/metadata/properties" ma:root="true" ma:fieldsID="e6605e219c6038dbb08f224e297c44ee" ns2:_="" ns3:_="">
    <xsd:import namespace="2a208fe3-8287-4a8b-b629-d45392ca0f10"/>
    <xsd:import namespace="22ec0dd7-095b-41f2-b8b8-a624496b8c6b"/>
    <xsd:element name="properties">
      <xsd:complexType>
        <xsd:sequence>
          <xsd:element name="documentManagement">
            <xsd:complexType>
              <xsd:all>
                <xsd:element ref="ns2:SharedWithUser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208fe3-8287-4a8b-b629-d45392ca0f1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2ec0dd7-095b-41f2-b8b8-a624496b8c6b"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0A1B86D-B811-4010-965C-2F185AEFAB68}"/>
</file>

<file path=customXml/itemProps2.xml><?xml version="1.0" encoding="utf-8"?>
<ds:datastoreItem xmlns:ds="http://schemas.openxmlformats.org/officeDocument/2006/customXml" ds:itemID="{5B5AE953-A172-40B9-9A42-2CB609EBCDDE}"/>
</file>

<file path=customXml/itemProps3.xml><?xml version="1.0" encoding="utf-8"?>
<ds:datastoreItem xmlns:ds="http://schemas.openxmlformats.org/officeDocument/2006/customXml" ds:itemID="{ADC9E246-8A3D-4AE5-8F7E-912B6885DBC3}"/>
</file>

<file path=customXml/itemProps4.xml><?xml version="1.0" encoding="utf-8"?>
<ds:datastoreItem xmlns:ds="http://schemas.openxmlformats.org/officeDocument/2006/customXml" ds:itemID="{3439D3BA-21EE-4DBD-AF25-F16BF4355E2D}"/>
</file>

<file path=docProps/app.xml><?xml version="1.0" encoding="utf-8"?>
<Properties xmlns="http://schemas.openxmlformats.org/officeDocument/2006/extended-properties" xmlns:vt="http://schemas.openxmlformats.org/officeDocument/2006/docPropsVTypes">
  <Template/>
  <TotalTime>798</TotalTime>
  <Words>399</Words>
  <Application>Microsoft Office PowerPoint</Application>
  <PresentationFormat>Custom</PresentationFormat>
  <Paragraphs>52</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Franklin Gothic Book</vt:lpstr>
      <vt:lpstr>Franklin Gothic Demi</vt:lpstr>
      <vt:lpstr>Franklin Gothic Medium</vt:lpstr>
      <vt:lpstr>Garamond</vt:lpstr>
      <vt:lpstr>Palatino Linotype</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Dowds</dc:creator>
  <cp:lastModifiedBy>Parkany, Emily</cp:lastModifiedBy>
  <cp:revision>32</cp:revision>
  <cp:lastPrinted>2017-07-31T19:19:32Z</cp:lastPrinted>
  <dcterms:created xsi:type="dcterms:W3CDTF">2016-10-05T18:36:23Z</dcterms:created>
  <dcterms:modified xsi:type="dcterms:W3CDTF">2017-08-29T18:28:11Z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2014-12-03T00:00:00Z</vt:filetime>
  </property>
  <property fmtid="{D5CDD505-2E9C-101B-9397-08002B2CF9AE}" pid="3" name="Creator">
    <vt:lpwstr>Adobe InDesign CS5 (7.0)</vt:lpwstr>
  </property>
  <property fmtid="{D5CDD505-2E9C-101B-9397-08002B2CF9AE}" pid="4" name="LastSaved">
    <vt:filetime>2016-10-05T00:00:00Z</vt:filetime>
  </property>
  <property fmtid="{D5CDD505-2E9C-101B-9397-08002B2CF9AE}" pid="5" name="ContentTypeId">
    <vt:lpwstr>0x0101007618CA193348A64BB00EC4DD700C226C</vt:lpwstr>
  </property>
  <property fmtid="{D5CDD505-2E9C-101B-9397-08002B2CF9AE}" pid="6" name="_dlc_DocIdItemGuid">
    <vt:lpwstr>f513cdcc-15aa-4353-99b8-d9915c3b3099</vt:lpwstr>
  </property>
</Properties>
</file>