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varScale="1">
        <p:scale>
          <a:sx n="73" d="100"/>
          <a:sy n="73" d="100"/>
        </p:scale>
        <p:origin x="301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8/29/2017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 TargetMode="External"/><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http/vtrans.vermont.gov/boards-councils/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2841786326"/>
              </p:ext>
            </p:extLst>
          </p:nvPr>
        </p:nvGraphicFramePr>
        <p:xfrm>
          <a:off x="393538" y="420078"/>
          <a:ext cx="6872287" cy="9541115"/>
        </p:xfrm>
        <a:graphic>
          <a:graphicData uri="http://schemas.openxmlformats.org/drawingml/2006/table">
            <a:tbl>
              <a:tblPr firstRow="1" bandRow="1">
                <a:tableStyleId>{2D5ABB26-0587-4C30-8999-92F81FD0307C}</a:tableStyleId>
              </a:tblPr>
              <a:tblGrid>
                <a:gridCol w="1872584">
                  <a:extLst>
                    <a:ext uri="{9D8B030D-6E8A-4147-A177-3AD203B41FA5}">
                      <a16:colId xmlns:a16="http://schemas.microsoft.com/office/drawing/2014/main" val="20000"/>
                    </a:ext>
                  </a:extLst>
                </a:gridCol>
                <a:gridCol w="4999703">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endParaRPr sz="3000" dirty="0">
                        <a:effectLst>
                          <a:outerShdw blurRad="50800" dist="38100" algn="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baseline="0" dirty="0" smtClean="0">
                          <a:solidFill>
                            <a:srgbClr val="231F20"/>
                          </a:solidFill>
                          <a:latin typeface="Franklin Gothic Medium" panose="020B0603020102020204" pitchFamily="34" charset="0"/>
                          <a:cs typeface="Calibri"/>
                        </a:rPr>
                        <a:t>e-Construction at VTrans</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baseline="0" dirty="0" smtClean="0">
                          <a:solidFill>
                            <a:schemeClr val="bg1"/>
                          </a:solidFill>
                          <a:effectLst>
                            <a:outerShdw blurRad="50800" dist="38100" dir="2700000" algn="tl" rotWithShape="0">
                              <a:prstClr val="black">
                                <a:alpha val="40000"/>
                              </a:prstClr>
                            </a:outerShdw>
                          </a:effectLst>
                          <a:latin typeface="Calibri"/>
                          <a:cs typeface="Calibri"/>
                        </a:rPr>
                        <a:t>   &amp; </a:t>
                      </a:r>
                      <a:r>
                        <a:rPr lang="en-US" sz="1800" b="1" dirty="0" smtClean="0">
                          <a:solidFill>
                            <a:schemeClr val="bg1"/>
                          </a:solidFill>
                          <a:effectLst>
                            <a:outerShdw blurRad="50800" dist="38100" dir="2700000" algn="tl" rotWithShape="0">
                              <a:prstClr val="black">
                                <a:alpha val="40000"/>
                              </a:prstClr>
                            </a:outerShdw>
                          </a:effectLst>
                          <a:latin typeface="Calibri"/>
                          <a:cs typeface="Calibri"/>
                        </a:rPr>
                        <a:t> STIC Annual  </a:t>
                      </a:r>
                      <a:br>
                        <a:rPr lang="en-US" sz="1800" b="1" dirty="0" smtClean="0">
                          <a:solidFill>
                            <a:schemeClr val="bg1"/>
                          </a:solidFill>
                          <a:effectLst>
                            <a:outerShdw blurRad="50800" dist="38100" dir="2700000" algn="tl" rotWithShape="0">
                              <a:prstClr val="black">
                                <a:alpha val="40000"/>
                              </a:prstClr>
                            </a:outerShdw>
                          </a:effectLst>
                          <a:latin typeface="Calibri"/>
                          <a:cs typeface="Calibri"/>
                        </a:rPr>
                      </a:br>
                      <a:r>
                        <a:rPr lang="en-US" sz="18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 e-Construction at VTrans</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Sep. 2016 </a:t>
                      </a:r>
                      <a:r>
                        <a:rPr lang="en-US" sz="850" spc="-10" baseline="0" dirty="0" smtClean="0">
                          <a:solidFill>
                            <a:srgbClr val="231F20"/>
                          </a:solidFill>
                          <a:latin typeface="Palatino Linotype" panose="02040502050505030304" pitchFamily="18" charset="0"/>
                          <a:cs typeface="Calibri"/>
                        </a:rPr>
                        <a:t>– Feb. 2019</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smtClean="0">
                          <a:solidFill>
                            <a:srgbClr val="231F20"/>
                          </a:solidFill>
                          <a:latin typeface="Franklin Gothic Book" panose="020B0503020102020204" pitchFamily="34" charset="0"/>
                          <a:cs typeface="Calibri"/>
                        </a:rPr>
                        <a:t>PRINCIPA</a:t>
                      </a:r>
                      <a:r>
                        <a:rPr lang="en-US" sz="1000" b="1" spc="15" dirty="0" smtClean="0">
                          <a:solidFill>
                            <a:srgbClr val="231F20"/>
                          </a:solidFill>
                          <a:latin typeface="Franklin Gothic Book" panose="020B0503020102020204" pitchFamily="34" charset="0"/>
                          <a:cs typeface="Calibri"/>
                        </a:rPr>
                        <a:t>L</a:t>
                      </a:r>
                      <a:r>
                        <a:rPr lang="en-US" sz="1000" b="1" spc="15" baseline="0" dirty="0" smtClean="0">
                          <a:solidFill>
                            <a:srgbClr val="231F20"/>
                          </a:solidFill>
                          <a:latin typeface="Franklin Gothic Book" panose="020B0503020102020204" pitchFamily="34" charset="0"/>
                          <a:cs typeface="Calibri"/>
                        </a:rPr>
                        <a:t> </a:t>
                      </a:r>
                      <a:r>
                        <a:rPr lang="en-US" sz="1000" b="1" spc="15" dirty="0" smtClean="0">
                          <a:solidFill>
                            <a:srgbClr val="231F20"/>
                          </a:solidFill>
                          <a:latin typeface="Franklin Gothic Book" panose="020B0503020102020204" pitchFamily="34" charset="0"/>
                          <a:cs typeface="Calibri"/>
                        </a:rPr>
                        <a:t>CHAMPION</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Christopher P. Williams</a:t>
                      </a:r>
                      <a:r>
                        <a:rPr lang="en-US" sz="800" spc="-20" baseline="0" dirty="0" smtClean="0">
                          <a:solidFill>
                            <a:srgbClr val="231F20"/>
                          </a:solidFill>
                          <a:latin typeface="Palatino Linotype" panose="02040502050505030304" pitchFamily="18" charset="0"/>
                          <a:cs typeface="Calibri"/>
                        </a:rPr>
                        <a:t>, P.E.</a:t>
                      </a:r>
                    </a:p>
                    <a:p>
                      <a:pPr marL="152400">
                        <a:lnSpc>
                          <a:spcPct val="100000"/>
                        </a:lnSpc>
                        <a:spcBef>
                          <a:spcPts val="300"/>
                        </a:spcBef>
                      </a:pPr>
                      <a:r>
                        <a:rPr lang="en-US" sz="800" spc="-20" baseline="0" dirty="0" smtClean="0">
                          <a:solidFill>
                            <a:srgbClr val="231F20"/>
                          </a:solidFill>
                          <a:latin typeface="Palatino Linotype" panose="02040502050505030304" pitchFamily="18" charset="0"/>
                          <a:cs typeface="Calibri"/>
                        </a:rPr>
                        <a:t>VTrans</a:t>
                      </a:r>
                    </a:p>
                    <a:p>
                      <a:pPr marL="152400">
                        <a:lnSpc>
                          <a:spcPct val="100000"/>
                        </a:lnSpc>
                        <a:spcBef>
                          <a:spcPts val="300"/>
                        </a:spcBef>
                      </a:pPr>
                      <a:r>
                        <a:rPr lang="en-US" sz="800" spc="-20" baseline="0" dirty="0" smtClean="0">
                          <a:solidFill>
                            <a:srgbClr val="231F20"/>
                          </a:solidFill>
                          <a:latin typeface="Palatino Linotype" panose="02040502050505030304" pitchFamily="18" charset="0"/>
                          <a:cs typeface="Calibri"/>
                        </a:rPr>
                        <a:t>Construction Section</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Matthew </a:t>
                      </a:r>
                      <a:r>
                        <a:rPr lang="en-US" sz="900" spc="-20" dirty="0" err="1" smtClean="0">
                          <a:solidFill>
                            <a:srgbClr val="231F20"/>
                          </a:solidFill>
                          <a:latin typeface="Palatino Linotype" panose="02040502050505030304" pitchFamily="18" charset="0"/>
                          <a:cs typeface="Calibri"/>
                        </a:rPr>
                        <a:t>Digiovanni</a:t>
                      </a:r>
                      <a:r>
                        <a:rPr lang="en-US" sz="900" spc="-20" dirty="0" smtClean="0">
                          <a:solidFill>
                            <a:srgbClr val="231F20"/>
                          </a:solidFill>
                          <a:latin typeface="Palatino Linotype" panose="02040502050505030304" pitchFamily="18" charset="0"/>
                          <a:cs typeface="Calibri"/>
                        </a:rPr>
                        <a:t>, FHWA</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Josh Hulett, Resident</a:t>
                      </a:r>
                      <a:r>
                        <a:rPr lang="en-US" sz="900" spc="-20" baseline="0" dirty="0" smtClean="0">
                          <a:solidFill>
                            <a:srgbClr val="231F20"/>
                          </a:solidFill>
                          <a:latin typeface="Palatino Linotype" panose="02040502050505030304" pitchFamily="18" charset="0"/>
                          <a:cs typeface="Calibri"/>
                        </a:rPr>
                        <a:t> Engineer</a:t>
                      </a: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231F20"/>
                          </a:solidFill>
                          <a:latin typeface="Palatino Linotype" panose="02040502050505030304" pitchFamily="18" charset="0"/>
                          <a:cs typeface="Calibri"/>
                        </a:rPr>
                        <a:t>None.</a:t>
                      </a: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VTrans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2"/>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3"/>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chemeClr val="tx2">
                        <a:lumMod val="40000"/>
                        <a:lumOff val="60000"/>
                        <a:alpha val="25000"/>
                      </a:schemeClr>
                    </a:solidFill>
                  </a:tcPr>
                </a:tc>
                <a:tc>
                  <a:txBody>
                    <a:bodyPr/>
                    <a:lstStyle/>
                    <a:p>
                      <a:pPr marL="70485" marR="1379855" algn="l">
                        <a:lnSpc>
                          <a:spcPts val="1210"/>
                        </a:lnSpc>
                        <a:spcBef>
                          <a:spcPts val="960"/>
                        </a:spcBef>
                      </a:pPr>
                      <a:endParaRPr lang="en-US" sz="1100" spc="-35" baseline="0" dirty="0" smtClean="0">
                        <a:solidFill>
                          <a:srgbClr val="231F20"/>
                        </a:solidFill>
                        <a:latin typeface="Palatino Linotype" panose="02040502050505030304" pitchFamily="18" charset="0"/>
                        <a:ea typeface="+mn-ea"/>
                        <a:cs typeface="Garamond"/>
                      </a:endParaRPr>
                    </a:p>
                    <a:p>
                      <a:pPr marL="70485" marR="1379855" algn="l">
                        <a:lnSpc>
                          <a:spcPts val="1210"/>
                        </a:lnSpc>
                        <a:spcBef>
                          <a:spcPts val="960"/>
                        </a:spcBef>
                      </a:pPr>
                      <a:r>
                        <a:rPr lang="en-US" sz="1100" spc="-35" baseline="0" dirty="0" smtClean="0">
                          <a:solidFill>
                            <a:srgbClr val="231F20"/>
                          </a:solidFill>
                          <a:latin typeface="Palatino Linotype" panose="02040502050505030304" pitchFamily="18" charset="0"/>
                          <a:ea typeface="+mn-ea"/>
                          <a:cs typeface="Garamond"/>
                        </a:rPr>
                        <a:t>e-Construction is the collection, review, approval, and distribution of highway construction contract documents in a paperless environment. VTrans is exploring various ways to implement the e-Construction initiative within the Construction section.  Some specific areas of interest are:</a:t>
                      </a:r>
                    </a:p>
                    <a:p>
                      <a:pPr marL="70485" marR="1379855" algn="just">
                        <a:lnSpc>
                          <a:spcPts val="1210"/>
                        </a:lnSpc>
                        <a:spcBef>
                          <a:spcPts val="960"/>
                        </a:spcBef>
                      </a:pPr>
                      <a:endParaRPr lang="en-US" sz="1100" b="0" i="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100" b="0" i="0" dirty="0" smtClean="0">
                          <a:solidFill>
                            <a:schemeClr val="tx1"/>
                          </a:solidFill>
                          <a:effectLst/>
                          <a:latin typeface="+mn-lt"/>
                          <a:ea typeface="+mn-ea"/>
                          <a:cs typeface="+mn-cs"/>
                        </a:rPr>
                        <a:t>Electronically capturing construction data</a:t>
                      </a:r>
                    </a:p>
                    <a:p>
                      <a:pPr marL="171450" indent="-171450">
                        <a:buFont typeface="Arial" panose="020B0604020202020204" pitchFamily="34" charset="0"/>
                        <a:buChar char="•"/>
                      </a:pPr>
                      <a:r>
                        <a:rPr lang="en-US" sz="1100" b="0" i="0" dirty="0" smtClean="0">
                          <a:solidFill>
                            <a:schemeClr val="tx1"/>
                          </a:solidFill>
                          <a:effectLst/>
                          <a:latin typeface="+mn-lt"/>
                          <a:ea typeface="+mn-ea"/>
                          <a:cs typeface="+mn-cs"/>
                        </a:rPr>
                        <a:t>Electronic submission of all construction documentation</a:t>
                      </a:r>
                    </a:p>
                    <a:p>
                      <a:pPr marL="171450" indent="-171450">
                        <a:buFont typeface="Arial" panose="020B0604020202020204" pitchFamily="34" charset="0"/>
                        <a:buChar char="•"/>
                      </a:pPr>
                      <a:r>
                        <a:rPr lang="en-US" sz="1100" b="0" i="0" dirty="0" smtClean="0">
                          <a:solidFill>
                            <a:schemeClr val="tx1"/>
                          </a:solidFill>
                          <a:effectLst/>
                          <a:latin typeface="+mn-lt"/>
                          <a:ea typeface="+mn-ea"/>
                          <a:cs typeface="+mn-cs"/>
                        </a:rPr>
                        <a:t>Increased use of mobile devices</a:t>
                      </a:r>
                    </a:p>
                    <a:p>
                      <a:pPr marL="171450" indent="-171450">
                        <a:buFont typeface="Arial" panose="020B0604020202020204" pitchFamily="34" charset="0"/>
                        <a:buChar char="•"/>
                      </a:pPr>
                      <a:r>
                        <a:rPr lang="en-US" sz="1100" b="0" i="0" dirty="0" smtClean="0">
                          <a:solidFill>
                            <a:schemeClr val="tx1"/>
                          </a:solidFill>
                          <a:effectLst/>
                          <a:latin typeface="+mn-lt"/>
                          <a:ea typeface="+mn-ea"/>
                          <a:cs typeface="+mn-cs"/>
                        </a:rPr>
                        <a:t>Increased automation of document review &amp; approval</a:t>
                      </a:r>
                    </a:p>
                    <a:p>
                      <a:pPr marL="171450" indent="-171450">
                        <a:buFont typeface="Arial" panose="020B0604020202020204" pitchFamily="34" charset="0"/>
                        <a:buChar char="•"/>
                      </a:pPr>
                      <a:r>
                        <a:rPr lang="en-US" sz="1100" b="0" i="0" dirty="0" smtClean="0">
                          <a:solidFill>
                            <a:schemeClr val="tx1"/>
                          </a:solidFill>
                          <a:effectLst/>
                          <a:latin typeface="+mn-lt"/>
                          <a:ea typeface="+mn-ea"/>
                          <a:cs typeface="+mn-cs"/>
                        </a:rPr>
                        <a:t>Essential use of electronic signatures by all parties throughout the process</a:t>
                      </a:r>
                    </a:p>
                    <a:p>
                      <a:pPr marL="171450" indent="-171450">
                        <a:buFont typeface="Arial" panose="020B0604020202020204" pitchFamily="34" charset="0"/>
                        <a:buChar char="•"/>
                      </a:pPr>
                      <a:r>
                        <a:rPr lang="en-US" sz="1100" b="0" i="0" dirty="0" smtClean="0">
                          <a:solidFill>
                            <a:schemeClr val="tx1"/>
                          </a:solidFill>
                          <a:effectLst/>
                          <a:latin typeface="+mn-lt"/>
                          <a:ea typeface="+mn-ea"/>
                          <a:cs typeface="+mn-cs"/>
                        </a:rPr>
                        <a:t>Secure document and workflow management accessible to all stakeholders on any device</a:t>
                      </a:r>
                    </a:p>
                    <a:p>
                      <a:pPr marL="70485" marR="1379855" algn="just">
                        <a:lnSpc>
                          <a:spcPts val="1210"/>
                        </a:lnSpc>
                        <a:spcBef>
                          <a:spcPts val="960"/>
                        </a:spcBef>
                      </a:pPr>
                      <a:r>
                        <a:rPr lang="en-US" sz="1100" b="0" i="0" dirty="0" smtClean="0">
                          <a:solidFill>
                            <a:schemeClr val="tx1"/>
                          </a:solidFill>
                          <a:effectLst/>
                          <a:latin typeface="+mn-lt"/>
                          <a:ea typeface="+mn-ea"/>
                          <a:cs typeface="+mn-cs"/>
                        </a:rPr>
                        <a:t>While some of these areas will take some time</a:t>
                      </a:r>
                      <a:r>
                        <a:rPr lang="en-US" sz="1100" b="0" i="0" baseline="0" dirty="0" smtClean="0">
                          <a:solidFill>
                            <a:schemeClr val="tx1"/>
                          </a:solidFill>
                          <a:effectLst/>
                          <a:latin typeface="+mn-lt"/>
                          <a:ea typeface="+mn-ea"/>
                          <a:cs typeface="+mn-cs"/>
                        </a:rPr>
                        <a:t> to fully implement, other areas are already being used and are making our process more efficient. Some benefits of e-Construction are:</a:t>
                      </a:r>
                    </a:p>
                    <a:p>
                      <a:pPr marL="241935" marR="1379855" indent="-171450" algn="just">
                        <a:lnSpc>
                          <a:spcPts val="1210"/>
                        </a:lnSpc>
                        <a:spcBef>
                          <a:spcPts val="960"/>
                        </a:spcBef>
                        <a:buFont typeface="Arial" panose="020B0604020202020204" pitchFamily="34" charset="0"/>
                        <a:buChar char="•"/>
                      </a:pPr>
                      <a:r>
                        <a:rPr lang="en-US" sz="1100" b="0" i="0" baseline="0" dirty="0" smtClean="0">
                          <a:solidFill>
                            <a:schemeClr val="tx1"/>
                          </a:solidFill>
                          <a:effectLst/>
                          <a:latin typeface="+mn-lt"/>
                          <a:ea typeface="+mn-ea"/>
                          <a:cs typeface="+mn-cs"/>
                        </a:rPr>
                        <a:t>Save time and money</a:t>
                      </a:r>
                    </a:p>
                    <a:p>
                      <a:pPr marL="241935" marR="1379855" indent="-171450" algn="just">
                        <a:lnSpc>
                          <a:spcPts val="1210"/>
                        </a:lnSpc>
                        <a:spcBef>
                          <a:spcPts val="960"/>
                        </a:spcBef>
                        <a:buFont typeface="Arial" panose="020B0604020202020204" pitchFamily="34" charset="0"/>
                        <a:buChar char="•"/>
                      </a:pPr>
                      <a:r>
                        <a:rPr lang="en-US" sz="1100" b="0" i="0" baseline="0" dirty="0" smtClean="0">
                          <a:solidFill>
                            <a:schemeClr val="tx1"/>
                          </a:solidFill>
                          <a:effectLst/>
                          <a:latin typeface="+mn-lt"/>
                          <a:ea typeface="+mn-ea"/>
                          <a:cs typeface="+mn-cs"/>
                        </a:rPr>
                        <a:t>Improved communication</a:t>
                      </a:r>
                    </a:p>
                    <a:p>
                      <a:pPr marL="241935" marR="1379855" indent="-171450" algn="just">
                        <a:lnSpc>
                          <a:spcPts val="1210"/>
                        </a:lnSpc>
                        <a:spcBef>
                          <a:spcPts val="960"/>
                        </a:spcBef>
                        <a:buFont typeface="Arial" panose="020B0604020202020204" pitchFamily="34" charset="0"/>
                        <a:buChar char="•"/>
                      </a:pPr>
                      <a:r>
                        <a:rPr lang="en-US" sz="1100" b="0" i="0" baseline="0" dirty="0" smtClean="0">
                          <a:solidFill>
                            <a:schemeClr val="tx1"/>
                          </a:solidFill>
                          <a:effectLst/>
                          <a:latin typeface="+mn-lt"/>
                          <a:ea typeface="+mn-ea"/>
                          <a:cs typeface="+mn-cs"/>
                        </a:rPr>
                        <a:t>A sustainable “green” technology</a:t>
                      </a:r>
                      <a:endParaRPr lang="en-US" sz="1100" b="0" i="0" dirty="0" smtClean="0">
                        <a:solidFill>
                          <a:schemeClr val="tx1"/>
                        </a:solidFill>
                        <a:effectLst/>
                        <a:latin typeface="+mn-lt"/>
                        <a:ea typeface="+mn-ea"/>
                        <a:cs typeface="+mn-cs"/>
                      </a:endParaRPr>
                    </a:p>
                    <a:p>
                      <a:pPr marL="70485" marR="5715" algn="l">
                        <a:lnSpc>
                          <a:spcPts val="1210"/>
                        </a:lnSpc>
                        <a:spcBef>
                          <a:spcPts val="960"/>
                        </a:spcBef>
                      </a:pPr>
                      <a:r>
                        <a:rPr lang="en-US" sz="1100" spc="-35" dirty="0" smtClean="0">
                          <a:solidFill>
                            <a:srgbClr val="231F20"/>
                          </a:solidFill>
                          <a:latin typeface="Palatino Linotype" panose="02040502050505030304" pitchFamily="18" charset="0"/>
                          <a:cs typeface="Garamond"/>
                        </a:rPr>
                        <a:t>In September</a:t>
                      </a:r>
                      <a:r>
                        <a:rPr lang="en-US" sz="1100" spc="-35" baseline="0" dirty="0" smtClean="0">
                          <a:solidFill>
                            <a:srgbClr val="231F20"/>
                          </a:solidFill>
                          <a:latin typeface="Palatino Linotype" panose="02040502050505030304" pitchFamily="18" charset="0"/>
                          <a:cs typeface="Garamond"/>
                        </a:rPr>
                        <a:t> 2016, VTrans began using Doc Express to manage construction submittals.  Doc Express is a web-based software that is designed specifically for managing submittals during the construction phase of a project and provides a paperless contracting service the provides a secure digital filing cabinet.  Workflows can be created to make signing or approving submittals efficient and transparent to all stakeholders.</a:t>
                      </a:r>
                    </a:p>
                    <a:p>
                      <a:pPr marL="70485" marR="5715" lvl="0" indent="0" algn="l" defTabSz="914400" eaLnBrk="1" fontAlgn="auto" latinLnBrk="0" hangingPunct="1">
                        <a:lnSpc>
                          <a:spcPts val="1210"/>
                        </a:lnSpc>
                        <a:spcBef>
                          <a:spcPts val="960"/>
                        </a:spcBef>
                        <a:spcAft>
                          <a:spcPts val="0"/>
                        </a:spcAft>
                        <a:buClrTx/>
                        <a:buSzTx/>
                        <a:buFontTx/>
                        <a:buNone/>
                        <a:tabLst/>
                        <a:defRPr/>
                      </a:pPr>
                      <a:r>
                        <a:rPr lang="en-US" sz="1100" spc="-35" baseline="0" dirty="0" smtClean="0">
                          <a:solidFill>
                            <a:srgbClr val="231F20"/>
                          </a:solidFill>
                          <a:latin typeface="Palatino Linotype" panose="02040502050505030304" pitchFamily="18" charset="0"/>
                          <a:cs typeface="Garamond"/>
                        </a:rPr>
                        <a:t>To date VTrans has over 80 contracts with over 5000 documents in Doc Express with more contracts being added each week.  We are constantly looking to add more workflows to handle different types of documents and envision a time when all, or at least most, of our construction documentation is contained in one location that is accessible to all.</a:t>
                      </a: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5"/>
          <a:stretch>
            <a:fillRect/>
          </a:stretch>
        </p:blipFill>
        <p:spPr>
          <a:xfrm>
            <a:off x="433293" y="515302"/>
            <a:ext cx="1759779" cy="435589"/>
          </a:xfrm>
          <a:prstGeom prst="rect">
            <a:avLst/>
          </a:prstGeom>
        </p:spPr>
      </p:pic>
      <p:sp>
        <p:nvSpPr>
          <p:cNvPr id="32" name="TextBox 31"/>
          <p:cNvSpPr txBox="1"/>
          <p:nvPr/>
        </p:nvSpPr>
        <p:spPr>
          <a:xfrm>
            <a:off x="496582" y="1126994"/>
            <a:ext cx="1696490" cy="646331"/>
          </a:xfrm>
          <a:prstGeom prst="rect">
            <a:avLst/>
          </a:prstGeom>
          <a:solidFill>
            <a:schemeClr val="tx2">
              <a:lumMod val="20000"/>
              <a:lumOff val="8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E23TXWV46JPD-235135430-17</_dlc_DocId>
    <_dlc_DocIdUrl xmlns="22ec0dd7-095b-41f2-b8b8-a624496b8c6b">
      <Url>https://outside.vermont.gov/agency/VTRANS/external/docs/_layouts/15/DocIdRedir.aspx?ID=E23TXWV46JPD-235135430-17</Url>
      <Description>E23TXWV46JPD-235135430-17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A1B86D-B811-4010-965C-2F185AEFAB68}"/>
</file>

<file path=customXml/itemProps2.xml><?xml version="1.0" encoding="utf-8"?>
<ds:datastoreItem xmlns:ds="http://schemas.openxmlformats.org/officeDocument/2006/customXml" ds:itemID="{5B5AE953-A172-40B9-9A42-2CB609EBCDDE}"/>
</file>

<file path=customXml/itemProps3.xml><?xml version="1.0" encoding="utf-8"?>
<ds:datastoreItem xmlns:ds="http://schemas.openxmlformats.org/officeDocument/2006/customXml" ds:itemID="{ADC9E246-8A3D-4AE5-8F7E-912B6885DBC3}"/>
</file>

<file path=customXml/itemProps4.xml><?xml version="1.0" encoding="utf-8"?>
<ds:datastoreItem xmlns:ds="http://schemas.openxmlformats.org/officeDocument/2006/customXml" ds:itemID="{3439D3BA-21EE-4DBD-AF25-F16BF4355E2D}"/>
</file>

<file path=docProps/app.xml><?xml version="1.0" encoding="utf-8"?>
<Properties xmlns="http://schemas.openxmlformats.org/officeDocument/2006/extended-properties" xmlns:vt="http://schemas.openxmlformats.org/officeDocument/2006/docPropsVTypes">
  <Template/>
  <TotalTime>798</TotalTime>
  <Words>399</Words>
  <Application>Microsoft Office PowerPoint</Application>
  <PresentationFormat>Custom</PresentationFormat>
  <Paragraphs>52</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Parkany, Emily</cp:lastModifiedBy>
  <cp:revision>32</cp:revision>
  <cp:lastPrinted>2017-07-31T19:19:32Z</cp:lastPrinted>
  <dcterms:created xsi:type="dcterms:W3CDTF">2016-10-05T18:36:23Z</dcterms:created>
  <dcterms:modified xsi:type="dcterms:W3CDTF">2017-08-29T18:28:11Z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f513cdcc-15aa-4353-99b8-d9915c3b3099</vt:lpwstr>
  </property>
</Properties>
</file>